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49" r:id="rId7"/>
    <p:sldId id="430" r:id="rId8"/>
    <p:sldId id="443" r:id="rId9"/>
    <p:sldId id="444" r:id="rId10"/>
    <p:sldId id="450" r:id="rId11"/>
    <p:sldId id="446" r:id="rId12"/>
    <p:sldId id="447" r:id="rId13"/>
    <p:sldId id="448" r:id="rId14"/>
    <p:sldId id="451" r:id="rId15"/>
    <p:sldId id="453" r:id="rId16"/>
    <p:sldId id="445" r:id="rId17"/>
    <p:sldId id="414" r:id="rId18"/>
    <p:sldId id="423" r:id="rId19"/>
    <p:sldId id="424" r:id="rId20"/>
    <p:sldId id="425" r:id="rId21"/>
    <p:sldId id="426" r:id="rId22"/>
    <p:sldId id="427" r:id="rId23"/>
    <p:sldId id="452" r:id="rId24"/>
    <p:sldId id="454" r:id="rId25"/>
    <p:sldId id="455" r:id="rId26"/>
    <p:sldId id="456" r:id="rId27"/>
    <p:sldId id="457" r:id="rId28"/>
    <p:sldId id="428" r:id="rId29"/>
    <p:sldId id="429" r:id="rId30"/>
    <p:sldId id="431" r:id="rId31"/>
    <p:sldId id="435" r:id="rId32"/>
    <p:sldId id="432" r:id="rId33"/>
    <p:sldId id="433" r:id="rId34"/>
    <p:sldId id="434" r:id="rId35"/>
    <p:sldId id="44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Angles in Circles" id="{FE6C9795-D6ED-4ABB-9DFF-A1FE259AC37F}">
          <p14:sldIdLst>
            <p14:sldId id="446"/>
            <p14:sldId id="447"/>
            <p14:sldId id="448"/>
            <p14:sldId id="451"/>
            <p14:sldId id="453"/>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Visible Arc From Point Outside Circle" id="{F758AAA8-7E83-4AC3-A0F7-4C4C3AA6C48B}">
          <p14:sldIdLst>
            <p14:sldId id="452"/>
            <p14:sldId id="454"/>
            <p14:sldId id="455"/>
            <p14:sldId id="456"/>
            <p14:sldId id="45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00" d="100"/>
          <a:sy n="100" d="100"/>
        </p:scale>
        <p:origin x="9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5/22/2021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5/22/2021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1.png"/><Relationship Id="rId7" Type="http://schemas.openxmlformats.org/officeDocument/2006/relationships/image" Target="../media/image19.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18.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ambrsoft.com/TrigoCalc/Circles2/Circles2Tangent_.ht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25AA-27FE-40AC-A710-448AC61C2C15}"/>
              </a:ext>
            </a:extLst>
          </p:cNvPr>
          <p:cNvSpPr>
            <a:spLocks noGrp="1"/>
          </p:cNvSpPr>
          <p:nvPr>
            <p:ph type="title"/>
          </p:nvPr>
        </p:nvSpPr>
        <p:spPr/>
        <p:txBody>
          <a:bodyPr>
            <a:noAutofit/>
          </a:bodyPr>
          <a:lstStyle/>
          <a:p>
            <a:r>
              <a:rPr lang="en-US" sz="2800" dirty="0"/>
              <a:t>Another means of finding angles in the arc is to specify 2 points AND the cross-product direction from start to finish. The function that does this is: </a:t>
            </a:r>
            <a:r>
              <a:rPr lang="en-US" sz="2400" dirty="0">
                <a:solidFill>
                  <a:schemeClr val="accent6"/>
                </a:solidFill>
              </a:rPr>
              <a:t>fcn_geometry_findAngleUsing2PointsOnCircle</a:t>
            </a:r>
            <a:br>
              <a:rPr lang="en-US" sz="2400" dirty="0">
                <a:solidFill>
                  <a:schemeClr val="accent6"/>
                </a:solidFill>
              </a:rPr>
            </a:br>
            <a:endParaRPr lang="en-US" sz="2800" dirty="0">
              <a:solidFill>
                <a:schemeClr val="accent6"/>
              </a:solidFill>
            </a:endParaRPr>
          </a:p>
        </p:txBody>
      </p:sp>
      <p:sp>
        <p:nvSpPr>
          <p:cNvPr id="3" name="Content Placeholder 2">
            <a:extLst>
              <a:ext uri="{FF2B5EF4-FFF2-40B4-BE49-F238E27FC236}">
                <a16:creationId xmlns:a16="http://schemas.microsoft.com/office/drawing/2014/main" id="{1CF4B6C5-F536-4FE8-B004-79A75E50F93B}"/>
              </a:ext>
            </a:extLst>
          </p:cNvPr>
          <p:cNvSpPr>
            <a:spLocks noGrp="1"/>
          </p:cNvSpPr>
          <p:nvPr>
            <p:ph idx="1"/>
          </p:nvPr>
        </p:nvSpPr>
        <p:spPr/>
        <p:txBody>
          <a:bodyPr>
            <a:normAutofit/>
          </a:bodyPr>
          <a:lstStyle/>
          <a:p>
            <a:pPr marL="0" indent="0">
              <a:buNone/>
            </a:pPr>
            <a:r>
              <a:rPr lang="en-US" sz="1400" dirty="0"/>
              <a:t>Counterclockwise is positive, clockwise is negative</a:t>
            </a:r>
          </a:p>
        </p:txBody>
      </p:sp>
      <p:sp>
        <p:nvSpPr>
          <p:cNvPr id="4" name="Rectangle 3">
            <a:extLst>
              <a:ext uri="{FF2B5EF4-FFF2-40B4-BE49-F238E27FC236}">
                <a16:creationId xmlns:a16="http://schemas.microsoft.com/office/drawing/2014/main" id="{C58627DF-5225-4B10-8ACD-F26DABCF6C3A}"/>
              </a:ext>
            </a:extLst>
          </p:cNvPr>
          <p:cNvSpPr/>
          <p:nvPr/>
        </p:nvSpPr>
        <p:spPr>
          <a:xfrm>
            <a:off x="333375" y="2268201"/>
            <a:ext cx="44577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for one circle, incoming and outgoing are 90 degrees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centers = [0 0];</a:t>
            </a:r>
          </a:p>
          <a:p>
            <a:r>
              <a:rPr lang="en-US" sz="800" dirty="0">
                <a:solidFill>
                  <a:srgbClr val="000000"/>
                </a:solidFill>
                <a:latin typeface="Courier New" panose="02070309020205020404" pitchFamily="49" charset="0"/>
              </a:rPr>
              <a:t>radii = [1]; </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a:t>
            </a:r>
          </a:p>
          <a:p>
            <a:r>
              <a:rPr lang="da-DK" sz="800" dirty="0">
                <a:solidFill>
                  <a:srgbClr val="000000"/>
                </a:solidFill>
                <a:latin typeface="Courier New" panose="02070309020205020404" pitchFamily="49" charset="0"/>
              </a:rPr>
              <a:t>end_angles = [-45]*pi/180;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F39FD50B-29DF-45E1-B765-20B061AA9393}"/>
              </a:ext>
            </a:extLst>
          </p:cNvPr>
          <p:cNvPicPr>
            <a:picLocks noChangeAspect="1"/>
          </p:cNvPicPr>
          <p:nvPr/>
        </p:nvPicPr>
        <p:blipFill>
          <a:blip r:embed="rId2"/>
          <a:stretch>
            <a:fillRect/>
          </a:stretch>
        </p:blipFill>
        <p:spPr>
          <a:xfrm>
            <a:off x="8448675" y="4162423"/>
            <a:ext cx="3352800" cy="2514600"/>
          </a:xfrm>
          <a:prstGeom prst="rect">
            <a:avLst/>
          </a:prstGeom>
        </p:spPr>
      </p:pic>
      <p:pic>
        <p:nvPicPr>
          <p:cNvPr id="6" name="Picture 5">
            <a:extLst>
              <a:ext uri="{FF2B5EF4-FFF2-40B4-BE49-F238E27FC236}">
                <a16:creationId xmlns:a16="http://schemas.microsoft.com/office/drawing/2014/main" id="{F3B2C106-6874-477A-AD61-C739E049FD09}"/>
              </a:ext>
            </a:extLst>
          </p:cNvPr>
          <p:cNvPicPr>
            <a:picLocks noChangeAspect="1"/>
          </p:cNvPicPr>
          <p:nvPr/>
        </p:nvPicPr>
        <p:blipFill>
          <a:blip r:embed="rId3"/>
          <a:stretch>
            <a:fillRect/>
          </a:stretch>
        </p:blipFill>
        <p:spPr>
          <a:xfrm>
            <a:off x="5438775" y="2655093"/>
            <a:ext cx="3352800" cy="2514600"/>
          </a:xfrm>
          <a:prstGeom prst="rect">
            <a:avLst/>
          </a:prstGeom>
        </p:spPr>
      </p:pic>
    </p:spTree>
    <p:extLst>
      <p:ext uri="{BB962C8B-B14F-4D97-AF65-F5344CB8AC3E}">
        <p14:creationId xmlns:p14="http://schemas.microsoft.com/office/powerpoint/2010/main" val="3377141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2A68-EA65-4B19-9F1F-D7BEB1AE176C}"/>
              </a:ext>
            </a:extLst>
          </p:cNvPr>
          <p:cNvSpPr>
            <a:spLocks noGrp="1"/>
          </p:cNvSpPr>
          <p:nvPr>
            <p:ph type="title"/>
          </p:nvPr>
        </p:nvSpPr>
        <p:spPr/>
        <p:txBody>
          <a:bodyPr/>
          <a:lstStyle/>
          <a:p>
            <a:r>
              <a:rPr lang="en-US" dirty="0"/>
              <a:t>Note: these functions support vectorization</a:t>
            </a:r>
          </a:p>
        </p:txBody>
      </p:sp>
      <p:pic>
        <p:nvPicPr>
          <p:cNvPr id="4" name="Picture 3">
            <a:extLst>
              <a:ext uri="{FF2B5EF4-FFF2-40B4-BE49-F238E27FC236}">
                <a16:creationId xmlns:a16="http://schemas.microsoft.com/office/drawing/2014/main" id="{42C3C7E2-F945-4BC3-8ED2-2B2E20E11AE1}"/>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13877938-F412-4069-8521-3667CF1BBA81}"/>
              </a:ext>
            </a:extLst>
          </p:cNvPr>
          <p:cNvSpPr/>
          <p:nvPr/>
        </p:nvSpPr>
        <p:spPr>
          <a:xfrm>
            <a:off x="333374" y="2268201"/>
            <a:ext cx="5686426" cy="353943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 vectorized</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100;</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centers = [0 0; 4 4; 8 10; -6 10];</a:t>
            </a:r>
          </a:p>
          <a:p>
            <a:r>
              <a:rPr lang="pl-PL" sz="800" dirty="0">
                <a:solidFill>
                  <a:srgbClr val="000000"/>
                </a:solidFill>
                <a:latin typeface="Courier New" panose="02070309020205020404" pitchFamily="49" charset="0"/>
              </a:rPr>
              <a:t>radii = [1; 2; 4; 3];</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[90; 0; -90;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)]+centers;</a:t>
            </a:r>
          </a:p>
          <a:p>
            <a:r>
              <a:rPr lang="da-DK" sz="800" dirty="0">
                <a:solidFill>
                  <a:srgbClr val="000000"/>
                </a:solidFill>
                <a:latin typeface="Courier New" panose="02070309020205020404" pitchFamily="49" charset="0"/>
              </a:rPr>
              <a:t>end_angles = [45; 135; 180; 0]*pi/180;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)]+centers;</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 1; -1;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9170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17</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CEE9-138A-40B9-9828-C120ACD2BDFA}"/>
              </a:ext>
            </a:extLst>
          </p:cNvPr>
          <p:cNvSpPr>
            <a:spLocks noGrp="1"/>
          </p:cNvSpPr>
          <p:nvPr>
            <p:ph type="title"/>
          </p:nvPr>
        </p:nvSpPr>
        <p:spPr/>
        <p:txBody>
          <a:bodyPr>
            <a:normAutofit fontScale="90000"/>
          </a:bodyPr>
          <a:lstStyle/>
          <a:p>
            <a:r>
              <a:rPr lang="en-US" dirty="0"/>
              <a:t>A common calculation is the amount of arc visible on a circle, from a point outside the circle</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CBF91C69-40E5-4177-AA04-0364E595B5C1}"/>
                  </a:ext>
                </a:extLst>
              </p:cNvPr>
              <p:cNvSpPr>
                <a:spLocks noGrp="1"/>
              </p:cNvSpPr>
              <p:nvPr>
                <p:ph idx="1"/>
              </p:nvPr>
            </p:nvSpPr>
            <p:spPr>
              <a:xfrm>
                <a:off x="838200" y="1825625"/>
                <a:ext cx="3724275" cy="4351338"/>
              </a:xfrm>
            </p:spPr>
            <p:txBody>
              <a:bodyPr/>
              <a:lstStyle/>
              <a:p>
                <a:pPr marL="0" indent="0">
                  <a:buNone/>
                </a:pPr>
                <a:r>
                  <a:rPr lang="en-US" dirty="0"/>
                  <a:t>The mathematics are simple: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𝑣𝑖𝑠𝑖𝑏𝑙𝑒</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𝐷</m:t>
                                  </m:r>
                                </m:den>
                              </m:f>
                            </m:e>
                          </m:d>
                        </m:e>
                      </m:func>
                    </m:oMath>
                  </m:oMathPara>
                </a14:m>
                <a:endParaRPr lang="en-US" b="0" dirty="0"/>
              </a:p>
              <a:p>
                <a:pPr marL="0" indent="0">
                  <a:buNone/>
                </a:pPr>
                <a:r>
                  <a:rPr lang="en-US" dirty="0"/>
                  <a:t>Where R is the radius, D is the distance from point to center of the circle.</a:t>
                </a:r>
              </a:p>
            </p:txBody>
          </p:sp>
        </mc:Choice>
        <mc:Fallback>
          <p:sp>
            <p:nvSpPr>
              <p:cNvPr id="7" name="Content Placeholder 6">
                <a:extLst>
                  <a:ext uri="{FF2B5EF4-FFF2-40B4-BE49-F238E27FC236}">
                    <a16:creationId xmlns:a16="http://schemas.microsoft.com/office/drawing/2014/main" id="{CBF91C69-40E5-4177-AA04-0364E595B5C1}"/>
                  </a:ext>
                </a:extLst>
              </p:cNvPr>
              <p:cNvSpPr>
                <a:spLocks noGrp="1" noRot="1" noChangeAspect="1" noMove="1" noResize="1" noEditPoints="1" noAdjustHandles="1" noChangeArrowheads="1" noChangeShapeType="1" noTextEdit="1"/>
              </p:cNvSpPr>
              <p:nvPr>
                <p:ph idx="1"/>
              </p:nvPr>
            </p:nvSpPr>
            <p:spPr>
              <a:xfrm>
                <a:off x="838200" y="1825625"/>
                <a:ext cx="3724275" cy="4351338"/>
              </a:xfrm>
              <a:blipFill>
                <a:blip r:embed="rId2"/>
                <a:stretch>
                  <a:fillRect l="-3443" t="-2241" r="-36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D06CC7-65A3-4331-9F8D-C82A5DE98807}"/>
              </a:ext>
            </a:extLst>
          </p:cNvPr>
          <p:cNvPicPr>
            <a:picLocks noChangeAspect="1"/>
          </p:cNvPicPr>
          <p:nvPr/>
        </p:nvPicPr>
        <p:blipFill>
          <a:blip r:embed="rId3"/>
          <a:stretch>
            <a:fillRect/>
          </a:stretch>
        </p:blipFill>
        <p:spPr>
          <a:xfrm>
            <a:off x="4292346" y="1997950"/>
            <a:ext cx="7214616" cy="4006688"/>
          </a:xfrm>
          <a:prstGeom prst="rect">
            <a:avLst/>
          </a:prstGeom>
        </p:spPr>
      </p:pic>
    </p:spTree>
    <p:extLst>
      <p:ext uri="{BB962C8B-B14F-4D97-AF65-F5344CB8AC3E}">
        <p14:creationId xmlns:p14="http://schemas.microsoft.com/office/powerpoint/2010/main" val="1884108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C736-33BF-487D-B79D-7EC6CE87E1E2}"/>
              </a:ext>
            </a:extLst>
          </p:cNvPr>
          <p:cNvSpPr>
            <a:spLocks noGrp="1"/>
          </p:cNvSpPr>
          <p:nvPr>
            <p:ph type="title"/>
          </p:nvPr>
        </p:nvSpPr>
        <p:spPr/>
        <p:txBody>
          <a:bodyPr/>
          <a:lstStyle/>
          <a:p>
            <a:r>
              <a:rPr lang="en-US" dirty="0"/>
              <a:t>This is solved in the following function:</a:t>
            </a:r>
            <a:br>
              <a:rPr lang="en-US" dirty="0"/>
            </a:br>
            <a:r>
              <a:rPr lang="en-US" dirty="0" err="1">
                <a:solidFill>
                  <a:schemeClr val="accent6"/>
                </a:solidFill>
              </a:rPr>
              <a:t>fcn_geometry_findVisibleArcsFromPoints.m</a:t>
            </a:r>
            <a:endParaRPr lang="en-US" dirty="0">
              <a:solidFill>
                <a:schemeClr val="accent6"/>
              </a:solidFill>
            </a:endParaRPr>
          </a:p>
        </p:txBody>
      </p:sp>
      <p:pic>
        <p:nvPicPr>
          <p:cNvPr id="4" name="Picture 3">
            <a:extLst>
              <a:ext uri="{FF2B5EF4-FFF2-40B4-BE49-F238E27FC236}">
                <a16:creationId xmlns:a16="http://schemas.microsoft.com/office/drawing/2014/main" id="{2A059D78-F148-45A4-93D2-4A9C674E657F}"/>
              </a:ext>
            </a:extLst>
          </p:cNvPr>
          <p:cNvPicPr>
            <a:picLocks noChangeAspect="1"/>
          </p:cNvPicPr>
          <p:nvPr/>
        </p:nvPicPr>
        <p:blipFill>
          <a:blip r:embed="rId2"/>
          <a:stretch>
            <a:fillRect/>
          </a:stretch>
        </p:blipFill>
        <p:spPr>
          <a:xfrm>
            <a:off x="6224953" y="2474534"/>
            <a:ext cx="5427785" cy="3014359"/>
          </a:xfrm>
          <a:prstGeom prst="rect">
            <a:avLst/>
          </a:prstGeom>
        </p:spPr>
      </p:pic>
      <p:sp>
        <p:nvSpPr>
          <p:cNvPr id="5" name="Rectangle 4">
            <a:extLst>
              <a:ext uri="{FF2B5EF4-FFF2-40B4-BE49-F238E27FC236}">
                <a16:creationId xmlns:a16="http://schemas.microsoft.com/office/drawing/2014/main" id="{E401CE0C-8269-4DF3-9A6C-3D67251FD74A}"/>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2232688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9770-7C82-4E66-B085-48BB039C1A14}"/>
              </a:ext>
            </a:extLst>
          </p:cNvPr>
          <p:cNvSpPr>
            <a:spLocks noGrp="1"/>
          </p:cNvSpPr>
          <p:nvPr>
            <p:ph type="title"/>
          </p:nvPr>
        </p:nvSpPr>
        <p:spPr/>
        <p:txBody>
          <a:bodyPr/>
          <a:lstStyle/>
          <a:p>
            <a:r>
              <a:rPr lang="en-US" dirty="0"/>
              <a:t>This function is vectorized</a:t>
            </a:r>
          </a:p>
        </p:txBody>
      </p:sp>
      <p:sp>
        <p:nvSpPr>
          <p:cNvPr id="4" name="Rectangle 3">
            <a:extLst>
              <a:ext uri="{FF2B5EF4-FFF2-40B4-BE49-F238E27FC236}">
                <a16:creationId xmlns:a16="http://schemas.microsoft.com/office/drawing/2014/main" id="{7A0790DF-F90E-4777-BF50-753C568698CA}"/>
              </a:ext>
            </a:extLst>
          </p:cNvPr>
          <p:cNvSpPr/>
          <p:nvPr/>
        </p:nvSpPr>
        <p:spPr>
          <a:xfrm>
            <a:off x="331909" y="19694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C9786C79-8C2F-42AA-A0F6-3E9925853E65}"/>
              </a:ext>
            </a:extLst>
          </p:cNvPr>
          <p:cNvPicPr>
            <a:picLocks noChangeAspect="1"/>
          </p:cNvPicPr>
          <p:nvPr/>
        </p:nvPicPr>
        <p:blipFill>
          <a:blip r:embed="rId2"/>
          <a:stretch>
            <a:fillRect/>
          </a:stretch>
        </p:blipFill>
        <p:spPr>
          <a:xfrm>
            <a:off x="6526091" y="1969463"/>
            <a:ext cx="5334000" cy="4000500"/>
          </a:xfrm>
          <a:prstGeom prst="rect">
            <a:avLst/>
          </a:prstGeom>
        </p:spPr>
      </p:pic>
    </p:spTree>
    <p:extLst>
      <p:ext uri="{BB962C8B-B14F-4D97-AF65-F5344CB8AC3E}">
        <p14:creationId xmlns:p14="http://schemas.microsoft.com/office/powerpoint/2010/main" val="2820827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FAD0-AD91-4CAB-ABE2-E33C609AAAB7}"/>
              </a:ext>
            </a:extLst>
          </p:cNvPr>
          <p:cNvSpPr>
            <a:spLocks noGrp="1"/>
          </p:cNvSpPr>
          <p:nvPr>
            <p:ph type="title"/>
          </p:nvPr>
        </p:nvSpPr>
        <p:spPr/>
        <p:txBody>
          <a:bodyPr/>
          <a:lstStyle/>
          <a:p>
            <a:r>
              <a:rPr lang="en-US" dirty="0"/>
              <a:t>If a point is inside the circle, </a:t>
            </a:r>
            <a:r>
              <a:rPr lang="en-US" dirty="0" err="1"/>
              <a:t>NaN</a:t>
            </a:r>
            <a:r>
              <a:rPr lang="en-US" dirty="0"/>
              <a:t> is returned</a:t>
            </a:r>
          </a:p>
        </p:txBody>
      </p:sp>
      <p:pic>
        <p:nvPicPr>
          <p:cNvPr id="4" name="Picture 3">
            <a:extLst>
              <a:ext uri="{FF2B5EF4-FFF2-40B4-BE49-F238E27FC236}">
                <a16:creationId xmlns:a16="http://schemas.microsoft.com/office/drawing/2014/main" id="{F3950355-29E1-4C5F-862F-0AE467C285AD}"/>
              </a:ext>
            </a:extLst>
          </p:cNvPr>
          <p:cNvPicPr>
            <a:picLocks noChangeAspect="1"/>
          </p:cNvPicPr>
          <p:nvPr/>
        </p:nvPicPr>
        <p:blipFill>
          <a:blip r:embed="rId2"/>
          <a:stretch>
            <a:fillRect/>
          </a:stretch>
        </p:blipFill>
        <p:spPr>
          <a:xfrm>
            <a:off x="6096000" y="2140927"/>
            <a:ext cx="5334000" cy="4000500"/>
          </a:xfrm>
          <a:prstGeom prst="rect">
            <a:avLst/>
          </a:prstGeom>
        </p:spPr>
      </p:pic>
      <p:sp>
        <p:nvSpPr>
          <p:cNvPr id="5" name="Rectangle 4">
            <a:extLst>
              <a:ext uri="{FF2B5EF4-FFF2-40B4-BE49-F238E27FC236}">
                <a16:creationId xmlns:a16="http://schemas.microsoft.com/office/drawing/2014/main" id="{2D4436C4-81CC-4328-989A-25C61FBF9C30}"/>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has one point too close to the center</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[0.5 0.5;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649956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262-7DD2-47DB-A80D-050CB7221AE5}"/>
              </a:ext>
            </a:extLst>
          </p:cNvPr>
          <p:cNvSpPr>
            <a:spLocks noGrp="1"/>
          </p:cNvSpPr>
          <p:nvPr>
            <p:ph type="title"/>
          </p:nvPr>
        </p:nvSpPr>
        <p:spPr/>
        <p:txBody>
          <a:bodyPr>
            <a:normAutofit fontScale="90000"/>
          </a:bodyPr>
          <a:lstStyle/>
          <a:p>
            <a:r>
              <a:rPr lang="en-US" dirty="0"/>
              <a:t>If a query point is in the middle of the circle, this results in division by zero and gives an error</a:t>
            </a:r>
          </a:p>
        </p:txBody>
      </p:sp>
      <p:sp>
        <p:nvSpPr>
          <p:cNvPr id="4" name="Rectangle 3">
            <a:extLst>
              <a:ext uri="{FF2B5EF4-FFF2-40B4-BE49-F238E27FC236}">
                <a16:creationId xmlns:a16="http://schemas.microsoft.com/office/drawing/2014/main" id="{377DF795-4B90-44E3-B775-4BF069A7AB09}"/>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 ADVANCED example that has one point on the center</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    centers = [0 0; 1 4];</a:t>
            </a:r>
          </a:p>
          <a:p>
            <a:r>
              <a:rPr lang="en-US" sz="1000" dirty="0">
                <a:solidFill>
                  <a:srgbClr val="000000"/>
                </a:solidFill>
                <a:latin typeface="Courier New" panose="02070309020205020404" pitchFamily="49" charset="0"/>
              </a:rPr>
              <a:t>    radii = [1; 1];</a:t>
            </a:r>
          </a:p>
          <a:p>
            <a:r>
              <a:rPr lang="fr-FR" sz="1000" dirty="0">
                <a:solidFill>
                  <a:srgbClr val="000000"/>
                </a:solidFill>
                <a:latin typeface="Courier New" panose="02070309020205020404" pitchFamily="49" charset="0"/>
              </a:rPr>
              <a:t>    points = [1 1; 1 4];</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7B302CF2-A393-42F4-B3BF-54B9C53CF545}"/>
              </a:ext>
            </a:extLst>
          </p:cNvPr>
          <p:cNvSpPr txBox="1"/>
          <p:nvPr/>
        </p:nvSpPr>
        <p:spPr>
          <a:xfrm>
            <a:off x="3248025" y="4581525"/>
            <a:ext cx="8660704" cy="1477328"/>
          </a:xfrm>
          <a:prstGeom prst="rect">
            <a:avLst/>
          </a:prstGeom>
          <a:solidFill>
            <a:schemeClr val="bg1">
              <a:lumMod val="85000"/>
            </a:schemeClr>
          </a:solidFill>
        </p:spPr>
        <p:txBody>
          <a:bodyPr wrap="none" rtlCol="0">
            <a:spAutoFit/>
          </a:bodyPr>
          <a:lstStyle/>
          <a:p>
            <a:r>
              <a:rPr lang="en-US" dirty="0">
                <a:solidFill>
                  <a:srgbClr val="FF0000"/>
                </a:solidFill>
              </a:rPr>
              <a:t>Error using </a:t>
            </a:r>
            <a:r>
              <a:rPr lang="en-US" dirty="0" err="1">
                <a:solidFill>
                  <a:srgbClr val="FF0000"/>
                </a:solidFill>
              </a:rPr>
              <a:t>fcn_geometry_findVisibleArcsFromPoints</a:t>
            </a:r>
            <a:r>
              <a:rPr lang="en-US" dirty="0">
                <a:solidFill>
                  <a:srgbClr val="FF0000"/>
                </a:solidFill>
              </a:rPr>
              <a:t> (line 102)</a:t>
            </a:r>
          </a:p>
          <a:p>
            <a:r>
              <a:rPr lang="en-US" dirty="0">
                <a:solidFill>
                  <a:srgbClr val="FF0000"/>
                </a:solidFill>
              </a:rPr>
              <a:t>The query point to calculate a tangent to a circle cannot lie at the center of the same circle</a:t>
            </a:r>
          </a:p>
          <a:p>
            <a:endParaRPr lang="en-US" dirty="0">
              <a:solidFill>
                <a:srgbClr val="FF0000"/>
              </a:solidFill>
            </a:endParaRPr>
          </a:p>
          <a:p>
            <a:r>
              <a:rPr lang="en-US" dirty="0">
                <a:solidFill>
                  <a:srgbClr val="FF0000"/>
                </a:solidFill>
              </a:rPr>
              <a:t>Error in </a:t>
            </a:r>
            <a:r>
              <a:rPr lang="en-US" dirty="0" err="1">
                <a:solidFill>
                  <a:srgbClr val="FF0000"/>
                </a:solidFill>
              </a:rPr>
              <a:t>script_test_fcn_geometry_findVisibleArcsFromPoints</a:t>
            </a:r>
            <a:r>
              <a:rPr lang="en-US" dirty="0">
                <a:solidFill>
                  <a:srgbClr val="FF0000"/>
                </a:solidFill>
              </a:rPr>
              <a:t> (line 90)</a:t>
            </a:r>
          </a:p>
          <a:p>
            <a:r>
              <a:rPr lang="en-US" dirty="0">
                <a:solidFill>
                  <a:srgbClr val="FF0000"/>
                </a:solidFill>
              </a:rPr>
              <a:t>    </a:t>
            </a:r>
            <a:r>
              <a:rPr lang="en-US" dirty="0" err="1">
                <a:solidFill>
                  <a:srgbClr val="FF0000"/>
                </a:solidFill>
              </a:rPr>
              <a:t>visible_arc_angles</a:t>
            </a:r>
            <a:r>
              <a:rPr lang="en-US" dirty="0">
                <a:solidFill>
                  <a:srgbClr val="FF0000"/>
                </a:solidFill>
              </a:rPr>
              <a:t> = </a:t>
            </a:r>
            <a:r>
              <a:rPr lang="en-US" dirty="0" err="1">
                <a:solidFill>
                  <a:srgbClr val="FF0000"/>
                </a:solidFill>
              </a:rPr>
              <a:t>fcn_geometry_findVisibleArcsFromPoints</a:t>
            </a:r>
            <a:r>
              <a:rPr lang="en-US" dirty="0">
                <a:solidFill>
                  <a:srgbClr val="FF0000"/>
                </a:solidFill>
              </a:rPr>
              <a:t>(...</a:t>
            </a:r>
          </a:p>
        </p:txBody>
      </p:sp>
    </p:spTree>
    <p:extLst>
      <p:ext uri="{BB962C8B-B14F-4D97-AF65-F5344CB8AC3E}">
        <p14:creationId xmlns:p14="http://schemas.microsoft.com/office/powerpoint/2010/main" val="206159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 This one is more efficient and should be used if possible.</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 Voting does not always work, so cross product specification (via other function) is preferred.</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199624"/>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TotalTime>
  <Words>3681</Words>
  <Application>Microsoft Office PowerPoint</Application>
  <PresentationFormat>Widescreen</PresentationFormat>
  <Paragraphs>392</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cambria math</vt:lpstr>
      <vt:lpstr>cambria math</vt:lpstr>
      <vt:lpstr>Courier New</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Another means of finding angles in the arc is to specify 2 points AND the cross-product direction from start to finish. The function that does this is: fcn_geometry_findAngleUsing2PointsOnCircle </vt:lpstr>
      <vt:lpstr>Note: these functions support vectorization</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A common calculation is the amount of arc visible on a circle, from a point outside the circle</vt:lpstr>
      <vt:lpstr>This is solved in the following function: fcn_geometry_findVisibleArcsFromPoints.m</vt:lpstr>
      <vt:lpstr>This function is vectorized</vt:lpstr>
      <vt:lpstr>If a point is inside the circle, NaN is returned</vt:lpstr>
      <vt:lpstr>If a query point is in the middle of the circle, this results in division by zero and gives an error</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Brennan, Sean N</cp:lastModifiedBy>
  <cp:revision>25</cp:revision>
  <dcterms:created xsi:type="dcterms:W3CDTF">2021-01-09T16:12:09Z</dcterms:created>
  <dcterms:modified xsi:type="dcterms:W3CDTF">2021-05-23T03:21:04Z</dcterms:modified>
</cp:coreProperties>
</file>